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8300700" cy="10299700"/>
  <p:notesSz cx="18300700" cy="102997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48" d="100"/>
          <a:sy n="48" d="100"/>
        </p:scale>
        <p:origin x="-416" y="-4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2552" y="3192907"/>
            <a:ext cx="15555595" cy="21629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5105" y="5767832"/>
            <a:ext cx="12810490" cy="25749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750" b="0" i="0">
                <a:solidFill>
                  <a:schemeClr val="bg1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500" b="0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750" b="0" i="0">
                <a:solidFill>
                  <a:schemeClr val="bg1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5035" y="2368931"/>
            <a:ext cx="7960804" cy="6797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24860" y="2368931"/>
            <a:ext cx="7960804" cy="6797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750" b="0" i="0">
                <a:solidFill>
                  <a:schemeClr val="bg1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28293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675298" y="978090"/>
            <a:ext cx="12950103" cy="10541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750" b="0" i="0">
                <a:solidFill>
                  <a:schemeClr val="bg1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282592" y="3865435"/>
            <a:ext cx="9735515" cy="21723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500" b="0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22238" y="9578721"/>
            <a:ext cx="5856224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5035" y="9578721"/>
            <a:ext cx="4209161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76505" y="9578721"/>
            <a:ext cx="4209161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855061" y="5907506"/>
            <a:ext cx="2433320" cy="3476625"/>
          </a:xfrm>
          <a:custGeom>
            <a:avLst/>
            <a:gdLst/>
            <a:ahLst/>
            <a:cxnLst/>
            <a:rect l="l" t="t" r="r" b="b"/>
            <a:pathLst>
              <a:path w="2433319" h="3476625">
                <a:moveTo>
                  <a:pt x="1738249" y="0"/>
                </a:moveTo>
                <a:lnTo>
                  <a:pt x="0" y="1738312"/>
                </a:lnTo>
                <a:lnTo>
                  <a:pt x="1738249" y="3476621"/>
                </a:lnTo>
                <a:lnTo>
                  <a:pt x="2433001" y="2781896"/>
                </a:lnTo>
                <a:lnTo>
                  <a:pt x="2433001" y="694726"/>
                </a:lnTo>
                <a:lnTo>
                  <a:pt x="1738249" y="0"/>
                </a:lnTo>
                <a:close/>
              </a:path>
            </a:pathLst>
          </a:custGeom>
          <a:solidFill>
            <a:srgbClr val="484C68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8132495" y="8057502"/>
            <a:ext cx="3476625" cy="2230120"/>
            <a:chOff x="8132495" y="8057502"/>
            <a:chExt cx="3476625" cy="2230120"/>
          </a:xfrm>
        </p:grpSpPr>
        <p:sp>
          <p:nvSpPr>
            <p:cNvPr id="4" name="object 4"/>
            <p:cNvSpPr/>
            <p:nvPr/>
          </p:nvSpPr>
          <p:spPr>
            <a:xfrm>
              <a:off x="8716815" y="8595246"/>
              <a:ext cx="2892425" cy="1692275"/>
            </a:xfrm>
            <a:custGeom>
              <a:avLst/>
              <a:gdLst/>
              <a:ahLst/>
              <a:cxnLst/>
              <a:rect l="l" t="t" r="r" b="b"/>
              <a:pathLst>
                <a:path w="2892425" h="1692275">
                  <a:moveTo>
                    <a:pt x="1691749" y="0"/>
                  </a:moveTo>
                  <a:lnTo>
                    <a:pt x="0" y="1691752"/>
                  </a:lnTo>
                  <a:lnTo>
                    <a:pt x="2401118" y="1691752"/>
                  </a:lnTo>
                  <a:lnTo>
                    <a:pt x="2892304" y="1200564"/>
                  </a:lnTo>
                  <a:lnTo>
                    <a:pt x="1691749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132495" y="8057502"/>
              <a:ext cx="2371725" cy="2230120"/>
            </a:xfrm>
            <a:custGeom>
              <a:avLst/>
              <a:gdLst/>
              <a:ahLst/>
              <a:cxnLst/>
              <a:rect l="l" t="t" r="r" b="b"/>
              <a:pathLst>
                <a:path w="2371725" h="2230120">
                  <a:moveTo>
                    <a:pt x="1738312" y="0"/>
                  </a:moveTo>
                  <a:lnTo>
                    <a:pt x="0" y="1740808"/>
                  </a:lnTo>
                  <a:lnTo>
                    <a:pt x="490630" y="2229495"/>
                  </a:lnTo>
                  <a:lnTo>
                    <a:pt x="774412" y="2229495"/>
                  </a:lnTo>
                  <a:lnTo>
                    <a:pt x="2371115" y="632790"/>
                  </a:lnTo>
                  <a:lnTo>
                    <a:pt x="1738312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/>
          <p:nvPr/>
        </p:nvSpPr>
        <p:spPr>
          <a:xfrm>
            <a:off x="11900028" y="6899998"/>
            <a:ext cx="5772150" cy="3387090"/>
          </a:xfrm>
          <a:custGeom>
            <a:avLst/>
            <a:gdLst/>
            <a:ahLst/>
            <a:cxnLst/>
            <a:rect l="l" t="t" r="r" b="b"/>
            <a:pathLst>
              <a:path w="5772150" h="3387090">
                <a:moveTo>
                  <a:pt x="2887343" y="0"/>
                </a:moveTo>
                <a:lnTo>
                  <a:pt x="0" y="2886046"/>
                </a:lnTo>
                <a:lnTo>
                  <a:pt x="501123" y="3386999"/>
                </a:lnTo>
                <a:lnTo>
                  <a:pt x="5271443" y="3386999"/>
                </a:lnTo>
                <a:lnTo>
                  <a:pt x="5772121" y="2886100"/>
                </a:lnTo>
                <a:lnTo>
                  <a:pt x="2887343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0" y="0"/>
            <a:ext cx="2344420" cy="2506345"/>
          </a:xfrm>
          <a:custGeom>
            <a:avLst/>
            <a:gdLst/>
            <a:ahLst/>
            <a:cxnLst/>
            <a:rect l="l" t="t" r="r" b="b"/>
            <a:pathLst>
              <a:path w="2344420" h="2506345">
                <a:moveTo>
                  <a:pt x="1909361" y="0"/>
                </a:moveTo>
                <a:lnTo>
                  <a:pt x="0" y="0"/>
                </a:lnTo>
                <a:lnTo>
                  <a:pt x="0" y="2234838"/>
                </a:lnTo>
                <a:lnTo>
                  <a:pt x="271011" y="2506014"/>
                </a:lnTo>
                <a:lnTo>
                  <a:pt x="2343949" y="434326"/>
                </a:lnTo>
                <a:lnTo>
                  <a:pt x="1909361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473551" y="2598902"/>
            <a:ext cx="7903209" cy="2267585"/>
          </a:xfrm>
          <a:prstGeom prst="rect">
            <a:avLst/>
          </a:prstGeom>
        </p:spPr>
        <p:txBody>
          <a:bodyPr vert="horz" wrap="square" lIns="0" tIns="215900" rIns="0" bIns="0" rtlCol="0">
            <a:spAutoFit/>
          </a:bodyPr>
          <a:lstStyle/>
          <a:p>
            <a:pPr marL="12700" marR="5080" indent="222885">
              <a:lnSpc>
                <a:spcPts val="8030"/>
              </a:lnSpc>
              <a:spcBef>
                <a:spcPts val="1700"/>
              </a:spcBef>
            </a:pPr>
            <a:r>
              <a:rPr sz="8000" spc="285" dirty="0"/>
              <a:t>Airplane</a:t>
            </a:r>
            <a:r>
              <a:rPr sz="8000" spc="240" dirty="0"/>
              <a:t> </a:t>
            </a:r>
            <a:r>
              <a:rPr sz="8000" spc="409"/>
              <a:t>Crash</a:t>
            </a:r>
            <a:r>
              <a:rPr sz="8000" spc="245"/>
              <a:t> </a:t>
            </a:r>
            <a:r>
              <a:rPr sz="8000" spc="254" smtClean="0"/>
              <a:t> </a:t>
            </a:r>
            <a:r>
              <a:rPr sz="8000" spc="-1750" smtClean="0"/>
              <a:t> </a:t>
            </a:r>
            <a:r>
              <a:rPr sz="8000" spc="229" dirty="0"/>
              <a:t>Analysis</a:t>
            </a:r>
            <a:endParaRPr sz="8000"/>
          </a:p>
        </p:txBody>
      </p:sp>
      <p:grpSp>
        <p:nvGrpSpPr>
          <p:cNvPr id="9" name="object 9"/>
          <p:cNvGrpSpPr/>
          <p:nvPr/>
        </p:nvGrpSpPr>
        <p:grpSpPr>
          <a:xfrm>
            <a:off x="9144508" y="0"/>
            <a:ext cx="9144000" cy="9381490"/>
            <a:chOff x="9144508" y="0"/>
            <a:chExt cx="9144000" cy="9381490"/>
          </a:xfrm>
        </p:grpSpPr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44508" y="4056557"/>
              <a:ext cx="5324348" cy="5324398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809717" y="0"/>
              <a:ext cx="6478282" cy="7407414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566035" cy="2669540"/>
          </a:xfrm>
          <a:custGeom>
            <a:avLst/>
            <a:gdLst/>
            <a:ahLst/>
            <a:cxnLst/>
            <a:rect l="l" t="t" r="r" b="b"/>
            <a:pathLst>
              <a:path w="2566035" h="2669540">
                <a:moveTo>
                  <a:pt x="1634976" y="0"/>
                </a:moveTo>
                <a:lnTo>
                  <a:pt x="19841" y="0"/>
                </a:lnTo>
                <a:lnTo>
                  <a:pt x="0" y="19841"/>
                </a:lnTo>
                <a:lnTo>
                  <a:pt x="0" y="1841646"/>
                </a:lnTo>
                <a:lnTo>
                  <a:pt x="827410" y="2669056"/>
                </a:lnTo>
                <a:lnTo>
                  <a:pt x="2565717" y="930744"/>
                </a:lnTo>
                <a:lnTo>
                  <a:pt x="1634976" y="0"/>
                </a:lnTo>
                <a:close/>
              </a:path>
            </a:pathLst>
          </a:custGeom>
          <a:solidFill>
            <a:srgbClr val="484C68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7548245" cy="10287000"/>
            <a:chOff x="0" y="0"/>
            <a:chExt cx="7548245" cy="10287000"/>
          </a:xfrm>
        </p:grpSpPr>
        <p:sp>
          <p:nvSpPr>
            <p:cNvPr id="4" name="object 4"/>
            <p:cNvSpPr/>
            <p:nvPr/>
          </p:nvSpPr>
          <p:spPr>
            <a:xfrm>
              <a:off x="989096" y="6364935"/>
              <a:ext cx="6448425" cy="3922395"/>
            </a:xfrm>
            <a:custGeom>
              <a:avLst/>
              <a:gdLst/>
              <a:ahLst/>
              <a:cxnLst/>
              <a:rect l="l" t="t" r="r" b="b"/>
              <a:pathLst>
                <a:path w="6448425" h="3922395">
                  <a:moveTo>
                    <a:pt x="3225462" y="0"/>
                  </a:moveTo>
                  <a:lnTo>
                    <a:pt x="0" y="3224212"/>
                  </a:lnTo>
                  <a:lnTo>
                    <a:pt x="698120" y="3922062"/>
                  </a:lnTo>
                  <a:lnTo>
                    <a:pt x="5750849" y="3922062"/>
                  </a:lnTo>
                  <a:lnTo>
                    <a:pt x="6448424" y="3224206"/>
                  </a:lnTo>
                  <a:lnTo>
                    <a:pt x="3225462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2994931"/>
              <a:ext cx="4050029" cy="6448425"/>
            </a:xfrm>
            <a:custGeom>
              <a:avLst/>
              <a:gdLst/>
              <a:ahLst/>
              <a:cxnLst/>
              <a:rect l="l" t="t" r="r" b="b"/>
              <a:pathLst>
                <a:path w="4050029" h="6448425">
                  <a:moveTo>
                    <a:pt x="825813" y="0"/>
                  </a:moveTo>
                  <a:lnTo>
                    <a:pt x="0" y="826135"/>
                  </a:lnTo>
                  <a:lnTo>
                    <a:pt x="0" y="5622928"/>
                  </a:lnTo>
                  <a:lnTo>
                    <a:pt x="825817" y="6448424"/>
                  </a:lnTo>
                  <a:lnTo>
                    <a:pt x="4050029" y="3225465"/>
                  </a:lnTo>
                  <a:lnTo>
                    <a:pt x="825813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75796" y="0"/>
              <a:ext cx="6372131" cy="6049467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8615447" y="1069410"/>
            <a:ext cx="5890260" cy="12122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7750" spc="345" dirty="0"/>
              <a:t>Introduction</a:t>
            </a:r>
            <a:endParaRPr sz="7750"/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630043" y="3540315"/>
            <a:ext cx="4414634" cy="411505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357189" y="4966944"/>
            <a:ext cx="2665006" cy="414210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1827661" y="5435790"/>
            <a:ext cx="1329030" cy="320751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8621064" y="3449027"/>
            <a:ext cx="7998459" cy="287210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1192530">
              <a:lnSpc>
                <a:spcPct val="100800"/>
              </a:lnSpc>
              <a:spcBef>
                <a:spcPts val="85"/>
              </a:spcBef>
            </a:pPr>
            <a:r>
              <a:rPr sz="3100" spc="80" dirty="0">
                <a:latin typeface="Microsoft Sans Serif"/>
                <a:cs typeface="Microsoft Sans Serif"/>
              </a:rPr>
              <a:t>Airplane</a:t>
            </a:r>
            <a:r>
              <a:rPr sz="3100" spc="-20" dirty="0">
                <a:latin typeface="Microsoft Sans Serif"/>
                <a:cs typeface="Microsoft Sans Serif"/>
              </a:rPr>
              <a:t> </a:t>
            </a:r>
            <a:r>
              <a:rPr sz="3100" spc="55" dirty="0">
                <a:latin typeface="Microsoft Sans Serif"/>
                <a:cs typeface="Microsoft Sans Serif"/>
              </a:rPr>
              <a:t>crash</a:t>
            </a:r>
            <a:r>
              <a:rPr sz="3100" spc="-20" dirty="0">
                <a:latin typeface="Microsoft Sans Serif"/>
                <a:cs typeface="Microsoft Sans Serif"/>
              </a:rPr>
              <a:t> </a:t>
            </a:r>
            <a:r>
              <a:rPr sz="3100" spc="90" dirty="0">
                <a:latin typeface="Microsoft Sans Serif"/>
                <a:cs typeface="Microsoft Sans Serif"/>
              </a:rPr>
              <a:t>incidents</a:t>
            </a:r>
            <a:r>
              <a:rPr sz="3100" spc="-20" dirty="0">
                <a:latin typeface="Microsoft Sans Serif"/>
                <a:cs typeface="Microsoft Sans Serif"/>
              </a:rPr>
              <a:t> </a:t>
            </a:r>
            <a:r>
              <a:rPr sz="31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are</a:t>
            </a:r>
            <a:r>
              <a:rPr sz="31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complex </a:t>
            </a:r>
            <a:r>
              <a:rPr sz="3100" spc="-80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events</a:t>
            </a:r>
            <a:r>
              <a:rPr sz="31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165" dirty="0">
                <a:solidFill>
                  <a:srgbClr val="FFFFFF"/>
                </a:solidFill>
                <a:latin typeface="Microsoft Sans Serif"/>
                <a:cs typeface="Microsoft Sans Serif"/>
              </a:rPr>
              <a:t>with</a:t>
            </a:r>
            <a:r>
              <a:rPr sz="31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multiple</a:t>
            </a:r>
            <a:r>
              <a:rPr sz="31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factors.</a:t>
            </a:r>
            <a:endParaRPr sz="3100">
              <a:latin typeface="Microsoft Sans Serif"/>
              <a:cs typeface="Microsoft Sans Serif"/>
            </a:endParaRPr>
          </a:p>
          <a:p>
            <a:pPr marL="12700" marR="5080">
              <a:lnSpc>
                <a:spcPct val="100099"/>
              </a:lnSpc>
              <a:spcBef>
                <a:spcPts val="25"/>
              </a:spcBef>
            </a:pPr>
            <a:r>
              <a:rPr sz="31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Understanding</a:t>
            </a:r>
            <a:r>
              <a:rPr sz="31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1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dirty="0">
                <a:solidFill>
                  <a:srgbClr val="FFFFFF"/>
                </a:solidFill>
                <a:latin typeface="Microsoft Sans Serif"/>
                <a:cs typeface="Microsoft Sans Serif"/>
              </a:rPr>
              <a:t>causes</a:t>
            </a:r>
            <a:r>
              <a:rPr sz="31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31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contributing </a:t>
            </a:r>
            <a:r>
              <a:rPr sz="3100" spc="-8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factors </a:t>
            </a:r>
            <a:r>
              <a:rPr sz="3100" dirty="0">
                <a:solidFill>
                  <a:srgbClr val="FFFFFF"/>
                </a:solidFill>
                <a:latin typeface="Microsoft Sans Serif"/>
                <a:cs typeface="Microsoft Sans Serif"/>
              </a:rPr>
              <a:t>is </a:t>
            </a:r>
            <a:r>
              <a:rPr sz="31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crucial </a:t>
            </a:r>
            <a:r>
              <a:rPr sz="3100" spc="185" dirty="0">
                <a:solidFill>
                  <a:srgbClr val="FFFFFF"/>
                </a:solidFill>
                <a:latin typeface="Microsoft Sans Serif"/>
                <a:cs typeface="Microsoft Sans Serif"/>
              </a:rPr>
              <a:t>for </a:t>
            </a:r>
            <a:r>
              <a:rPr sz="3100" spc="90" dirty="0">
                <a:latin typeface="Microsoft Sans Serif"/>
                <a:cs typeface="Microsoft Sans Serif"/>
              </a:rPr>
              <a:t>aviation </a:t>
            </a:r>
            <a:r>
              <a:rPr sz="3100" spc="45" dirty="0">
                <a:latin typeface="Microsoft Sans Serif"/>
                <a:cs typeface="Microsoft Sans Serif"/>
              </a:rPr>
              <a:t>safety</a:t>
            </a:r>
            <a:r>
              <a:rPr sz="31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. </a:t>
            </a:r>
            <a:r>
              <a:rPr sz="3100" dirty="0">
                <a:solidFill>
                  <a:srgbClr val="FFFFFF"/>
                </a:solidFill>
                <a:latin typeface="Microsoft Sans Serif"/>
                <a:cs typeface="Microsoft Sans Serif"/>
              </a:rPr>
              <a:t>This </a:t>
            </a:r>
            <a:r>
              <a:rPr sz="31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presentation </a:t>
            </a:r>
            <a:r>
              <a:rPr sz="31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will </a:t>
            </a:r>
            <a:r>
              <a:rPr sz="3100" spc="75" dirty="0">
                <a:latin typeface="Microsoft Sans Serif"/>
                <a:cs typeface="Microsoft Sans Serif"/>
              </a:rPr>
              <a:t>decode </a:t>
            </a:r>
            <a:r>
              <a:rPr sz="31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31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various </a:t>
            </a:r>
            <a:r>
              <a:rPr sz="31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elements</a:t>
            </a:r>
            <a:r>
              <a:rPr sz="31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involved</a:t>
            </a:r>
            <a:r>
              <a:rPr sz="31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sz="31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airplane</a:t>
            </a:r>
            <a:r>
              <a:rPr sz="31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crashes.</a:t>
            </a:r>
            <a:endParaRPr sz="3100">
              <a:latin typeface="Microsoft Sans Serif"/>
              <a:cs typeface="Microsoft Sans Serif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8582418" y="2989938"/>
            <a:ext cx="4120515" cy="110489"/>
          </a:xfrm>
          <a:custGeom>
            <a:avLst/>
            <a:gdLst/>
            <a:ahLst/>
            <a:cxnLst/>
            <a:rect l="l" t="t" r="r" b="b"/>
            <a:pathLst>
              <a:path w="4120515" h="110489">
                <a:moveTo>
                  <a:pt x="4119968" y="0"/>
                </a:moveTo>
                <a:lnTo>
                  <a:pt x="0" y="0"/>
                </a:lnTo>
                <a:lnTo>
                  <a:pt x="0" y="109864"/>
                </a:lnTo>
                <a:lnTo>
                  <a:pt x="4119968" y="109864"/>
                </a:lnTo>
                <a:lnTo>
                  <a:pt x="4119968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667504" y="0"/>
            <a:ext cx="7620634" cy="5420995"/>
            <a:chOff x="10667504" y="0"/>
            <a:chExt cx="7620634" cy="5420995"/>
          </a:xfrm>
        </p:grpSpPr>
        <p:sp>
          <p:nvSpPr>
            <p:cNvPr id="3" name="object 3"/>
            <p:cNvSpPr/>
            <p:nvPr/>
          </p:nvSpPr>
          <p:spPr>
            <a:xfrm>
              <a:off x="11205248" y="12"/>
              <a:ext cx="7082790" cy="5093970"/>
            </a:xfrm>
            <a:custGeom>
              <a:avLst/>
              <a:gdLst/>
              <a:ahLst/>
              <a:cxnLst/>
              <a:rect l="l" t="t" r="r" b="b"/>
              <a:pathLst>
                <a:path w="7082790" h="5093970">
                  <a:moveTo>
                    <a:pt x="2938869" y="3168307"/>
                  </a:moveTo>
                  <a:lnTo>
                    <a:pt x="1738325" y="1965236"/>
                  </a:lnTo>
                  <a:lnTo>
                    <a:pt x="0" y="3703548"/>
                  </a:lnTo>
                  <a:lnTo>
                    <a:pt x="1200569" y="4906632"/>
                  </a:lnTo>
                  <a:lnTo>
                    <a:pt x="2938869" y="3168307"/>
                  </a:lnTo>
                  <a:close/>
                </a:path>
                <a:path w="7082790" h="5093970">
                  <a:moveTo>
                    <a:pt x="7082701" y="558749"/>
                  </a:moveTo>
                  <a:lnTo>
                    <a:pt x="6523952" y="0"/>
                  </a:lnTo>
                  <a:lnTo>
                    <a:pt x="3813949" y="0"/>
                  </a:lnTo>
                  <a:lnTo>
                    <a:pt x="1944712" y="1869198"/>
                  </a:lnTo>
                  <a:lnTo>
                    <a:pt x="5168989" y="5093411"/>
                  </a:lnTo>
                  <a:lnTo>
                    <a:pt x="7082701" y="3179661"/>
                  </a:lnTo>
                  <a:lnTo>
                    <a:pt x="7082701" y="558749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0667504" y="1430007"/>
              <a:ext cx="2371090" cy="2371725"/>
            </a:xfrm>
            <a:custGeom>
              <a:avLst/>
              <a:gdLst/>
              <a:ahLst/>
              <a:cxnLst/>
              <a:rect l="l" t="t" r="r" b="b"/>
              <a:pathLst>
                <a:path w="2371090" h="2371725">
                  <a:moveTo>
                    <a:pt x="1738312" y="0"/>
                  </a:moveTo>
                  <a:lnTo>
                    <a:pt x="0" y="1738312"/>
                  </a:lnTo>
                  <a:lnTo>
                    <a:pt x="632790" y="2371102"/>
                  </a:lnTo>
                  <a:lnTo>
                    <a:pt x="2371077" y="630288"/>
                  </a:lnTo>
                  <a:lnTo>
                    <a:pt x="1738312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6535019" y="3474669"/>
              <a:ext cx="1753235" cy="1946275"/>
            </a:xfrm>
            <a:custGeom>
              <a:avLst/>
              <a:gdLst/>
              <a:ahLst/>
              <a:cxnLst/>
              <a:rect l="l" t="t" r="r" b="b"/>
              <a:pathLst>
                <a:path w="1753234" h="1946275">
                  <a:moveTo>
                    <a:pt x="1752992" y="0"/>
                  </a:moveTo>
                  <a:lnTo>
                    <a:pt x="0" y="1751456"/>
                  </a:lnTo>
                  <a:lnTo>
                    <a:pt x="194691" y="1946186"/>
                  </a:lnTo>
                  <a:lnTo>
                    <a:pt x="1752992" y="386511"/>
                  </a:lnTo>
                  <a:lnTo>
                    <a:pt x="1752992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0" y="4062768"/>
            <a:ext cx="6405880" cy="6224270"/>
            <a:chOff x="0" y="4062768"/>
            <a:chExt cx="6405880" cy="6224270"/>
          </a:xfrm>
        </p:grpSpPr>
        <p:sp>
          <p:nvSpPr>
            <p:cNvPr id="7" name="object 7"/>
            <p:cNvSpPr/>
            <p:nvPr/>
          </p:nvSpPr>
          <p:spPr>
            <a:xfrm>
              <a:off x="0" y="6801866"/>
              <a:ext cx="4617085" cy="3485515"/>
            </a:xfrm>
            <a:custGeom>
              <a:avLst/>
              <a:gdLst/>
              <a:ahLst/>
              <a:cxnLst/>
              <a:rect l="l" t="t" r="r" b="b"/>
              <a:pathLst>
                <a:path w="4617085" h="3485515">
                  <a:moveTo>
                    <a:pt x="1392351" y="0"/>
                  </a:moveTo>
                  <a:lnTo>
                    <a:pt x="0" y="1391813"/>
                  </a:lnTo>
                  <a:lnTo>
                    <a:pt x="0" y="3485132"/>
                  </a:lnTo>
                  <a:lnTo>
                    <a:pt x="4354500" y="3485132"/>
                  </a:lnTo>
                  <a:lnTo>
                    <a:pt x="4616551" y="3222979"/>
                  </a:lnTo>
                  <a:lnTo>
                    <a:pt x="1392351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0" y="4062768"/>
              <a:ext cx="1925955" cy="3851910"/>
            </a:xfrm>
            <a:custGeom>
              <a:avLst/>
              <a:gdLst/>
              <a:ahLst/>
              <a:cxnLst/>
              <a:rect l="l" t="t" r="r" b="b"/>
              <a:pathLst>
                <a:path w="1925955" h="3851909">
                  <a:moveTo>
                    <a:pt x="0" y="0"/>
                  </a:moveTo>
                  <a:lnTo>
                    <a:pt x="0" y="3851856"/>
                  </a:lnTo>
                  <a:lnTo>
                    <a:pt x="1925929" y="1925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331119" y="4813998"/>
              <a:ext cx="1752676" cy="356793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919969" y="5221732"/>
              <a:ext cx="2485351" cy="279946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2280473" y="2143023"/>
            <a:ext cx="7340600" cy="10541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200" dirty="0"/>
              <a:t>Types</a:t>
            </a:r>
            <a:r>
              <a:rPr spc="180" dirty="0"/>
              <a:t> </a:t>
            </a:r>
            <a:r>
              <a:rPr spc="409" dirty="0"/>
              <a:t>of</a:t>
            </a:r>
            <a:r>
              <a:rPr spc="180" dirty="0"/>
              <a:t> </a:t>
            </a:r>
            <a:r>
              <a:rPr spc="285" dirty="0"/>
              <a:t>Incidents</a:t>
            </a:r>
          </a:p>
        </p:txBody>
      </p:sp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462776" y="4402582"/>
            <a:ext cx="3057309" cy="279946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264681" y="4813998"/>
            <a:ext cx="2541701" cy="278104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3888168" y="3914000"/>
            <a:ext cx="5735955" cy="2494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737235" algn="r">
              <a:lnSpc>
                <a:spcPct val="100000"/>
              </a:lnSpc>
              <a:spcBef>
                <a:spcPts val="100"/>
              </a:spcBef>
            </a:pPr>
            <a:r>
              <a:rPr sz="27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Airplane</a:t>
            </a:r>
            <a:r>
              <a:rPr sz="27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crash</a:t>
            </a:r>
            <a:r>
              <a:rPr sz="27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incidents</a:t>
            </a:r>
            <a:r>
              <a:rPr sz="27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can</a:t>
            </a:r>
            <a:r>
              <a:rPr sz="27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be </a:t>
            </a:r>
            <a:r>
              <a:rPr sz="2700" spc="-7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classiﬁed </a:t>
            </a:r>
            <a:r>
              <a:rPr sz="27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into </a:t>
            </a:r>
            <a:r>
              <a:rPr sz="2700" spc="55" dirty="0">
                <a:latin typeface="Microsoft Sans Serif"/>
                <a:cs typeface="Microsoft Sans Serif"/>
              </a:rPr>
              <a:t>mechanical failures</a:t>
            </a:r>
            <a:r>
              <a:rPr sz="27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, </a:t>
            </a:r>
            <a:r>
              <a:rPr sz="27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20" dirty="0">
                <a:latin typeface="Microsoft Sans Serif"/>
                <a:cs typeface="Microsoft Sans Serif"/>
              </a:rPr>
              <a:t>pilot </a:t>
            </a:r>
            <a:r>
              <a:rPr sz="2700" spc="85" dirty="0">
                <a:latin typeface="Microsoft Sans Serif"/>
                <a:cs typeface="Microsoft Sans Serif"/>
              </a:rPr>
              <a:t>errors</a:t>
            </a:r>
            <a:r>
              <a:rPr sz="27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, </a:t>
            </a:r>
            <a:r>
              <a:rPr sz="2700" spc="80" dirty="0">
                <a:latin typeface="Microsoft Sans Serif"/>
                <a:cs typeface="Microsoft Sans Serif"/>
              </a:rPr>
              <a:t>weather-related</a:t>
            </a:r>
            <a:r>
              <a:rPr sz="27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, </a:t>
            </a:r>
            <a:r>
              <a:rPr sz="270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and </a:t>
            </a:r>
            <a:r>
              <a:rPr sz="27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90" dirty="0">
                <a:latin typeface="Microsoft Sans Serif"/>
                <a:cs typeface="Microsoft Sans Serif"/>
              </a:rPr>
              <a:t>external</a:t>
            </a:r>
            <a:r>
              <a:rPr sz="2700" spc="-25" dirty="0">
                <a:latin typeface="Microsoft Sans Serif"/>
                <a:cs typeface="Microsoft Sans Serif"/>
              </a:rPr>
              <a:t> </a:t>
            </a:r>
            <a:r>
              <a:rPr sz="2700" spc="60" dirty="0">
                <a:latin typeface="Microsoft Sans Serif"/>
                <a:cs typeface="Microsoft Sans Serif"/>
              </a:rPr>
              <a:t>factors</a:t>
            </a:r>
            <a:r>
              <a:rPr sz="27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.</a:t>
            </a:r>
            <a:r>
              <a:rPr sz="27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-55" dirty="0">
                <a:solidFill>
                  <a:srgbClr val="FFFFFF"/>
                </a:solidFill>
                <a:latin typeface="Microsoft Sans Serif"/>
                <a:cs typeface="Microsoft Sans Serif"/>
              </a:rPr>
              <a:t>Each</a:t>
            </a:r>
            <a:r>
              <a:rPr sz="27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type</a:t>
            </a:r>
            <a:r>
              <a:rPr sz="27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presents </a:t>
            </a:r>
            <a:r>
              <a:rPr sz="2700" spc="-7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unique </a:t>
            </a:r>
            <a:r>
              <a:rPr sz="27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challenges </a:t>
            </a:r>
            <a:r>
              <a:rPr sz="270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and </a:t>
            </a:r>
            <a:r>
              <a:rPr sz="27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requires </a:t>
            </a:r>
            <a:r>
              <a:rPr sz="27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speciﬁc</a:t>
            </a:r>
            <a:r>
              <a:rPr sz="27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investigation</a:t>
            </a:r>
            <a:r>
              <a:rPr sz="27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techniques.</a:t>
            </a:r>
            <a:endParaRPr sz="2700">
              <a:latin typeface="Microsoft Sans Serif"/>
              <a:cs typeface="Microsoft Sans Serif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610047" y="3650094"/>
            <a:ext cx="4048125" cy="95250"/>
          </a:xfrm>
          <a:custGeom>
            <a:avLst/>
            <a:gdLst/>
            <a:ahLst/>
            <a:cxnLst/>
            <a:rect l="l" t="t" r="r" b="b"/>
            <a:pathLst>
              <a:path w="4048125" h="95250">
                <a:moveTo>
                  <a:pt x="4048125" y="0"/>
                </a:moveTo>
                <a:lnTo>
                  <a:pt x="0" y="0"/>
                </a:lnTo>
                <a:lnTo>
                  <a:pt x="0" y="95250"/>
                </a:lnTo>
                <a:lnTo>
                  <a:pt x="4048125" y="95250"/>
                </a:lnTo>
                <a:lnTo>
                  <a:pt x="4048125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6" name="object 1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1092751" y="3321647"/>
            <a:ext cx="6372161" cy="637213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667504" y="0"/>
            <a:ext cx="7620634" cy="5420995"/>
            <a:chOff x="10667504" y="0"/>
            <a:chExt cx="7620634" cy="5420995"/>
          </a:xfrm>
        </p:grpSpPr>
        <p:sp>
          <p:nvSpPr>
            <p:cNvPr id="3" name="object 3"/>
            <p:cNvSpPr/>
            <p:nvPr/>
          </p:nvSpPr>
          <p:spPr>
            <a:xfrm>
              <a:off x="11205248" y="12"/>
              <a:ext cx="7082790" cy="5093970"/>
            </a:xfrm>
            <a:custGeom>
              <a:avLst/>
              <a:gdLst/>
              <a:ahLst/>
              <a:cxnLst/>
              <a:rect l="l" t="t" r="r" b="b"/>
              <a:pathLst>
                <a:path w="7082790" h="5093970">
                  <a:moveTo>
                    <a:pt x="2938869" y="3168307"/>
                  </a:moveTo>
                  <a:lnTo>
                    <a:pt x="1738325" y="1965236"/>
                  </a:lnTo>
                  <a:lnTo>
                    <a:pt x="0" y="3703548"/>
                  </a:lnTo>
                  <a:lnTo>
                    <a:pt x="1200569" y="4906632"/>
                  </a:lnTo>
                  <a:lnTo>
                    <a:pt x="2938869" y="3168307"/>
                  </a:lnTo>
                  <a:close/>
                </a:path>
                <a:path w="7082790" h="5093970">
                  <a:moveTo>
                    <a:pt x="7082701" y="558749"/>
                  </a:moveTo>
                  <a:lnTo>
                    <a:pt x="6523952" y="0"/>
                  </a:lnTo>
                  <a:lnTo>
                    <a:pt x="3813949" y="0"/>
                  </a:lnTo>
                  <a:lnTo>
                    <a:pt x="1944712" y="1869198"/>
                  </a:lnTo>
                  <a:lnTo>
                    <a:pt x="5168989" y="5093411"/>
                  </a:lnTo>
                  <a:lnTo>
                    <a:pt x="7082701" y="3179661"/>
                  </a:lnTo>
                  <a:lnTo>
                    <a:pt x="7082701" y="558749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0667504" y="1430007"/>
              <a:ext cx="2371090" cy="2371725"/>
            </a:xfrm>
            <a:custGeom>
              <a:avLst/>
              <a:gdLst/>
              <a:ahLst/>
              <a:cxnLst/>
              <a:rect l="l" t="t" r="r" b="b"/>
              <a:pathLst>
                <a:path w="2371090" h="2371725">
                  <a:moveTo>
                    <a:pt x="1738312" y="0"/>
                  </a:moveTo>
                  <a:lnTo>
                    <a:pt x="0" y="1738312"/>
                  </a:lnTo>
                  <a:lnTo>
                    <a:pt x="632790" y="2371102"/>
                  </a:lnTo>
                  <a:lnTo>
                    <a:pt x="2371077" y="630288"/>
                  </a:lnTo>
                  <a:lnTo>
                    <a:pt x="1738312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6535019" y="3474669"/>
              <a:ext cx="1753235" cy="1946275"/>
            </a:xfrm>
            <a:custGeom>
              <a:avLst/>
              <a:gdLst/>
              <a:ahLst/>
              <a:cxnLst/>
              <a:rect l="l" t="t" r="r" b="b"/>
              <a:pathLst>
                <a:path w="1753234" h="1946275">
                  <a:moveTo>
                    <a:pt x="1752992" y="0"/>
                  </a:moveTo>
                  <a:lnTo>
                    <a:pt x="0" y="1751456"/>
                  </a:lnTo>
                  <a:lnTo>
                    <a:pt x="194691" y="1946186"/>
                  </a:lnTo>
                  <a:lnTo>
                    <a:pt x="1752992" y="386511"/>
                  </a:lnTo>
                  <a:lnTo>
                    <a:pt x="1752992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0" y="4062768"/>
            <a:ext cx="9622790" cy="6224270"/>
            <a:chOff x="0" y="4062768"/>
            <a:chExt cx="9622790" cy="6224270"/>
          </a:xfrm>
        </p:grpSpPr>
        <p:sp>
          <p:nvSpPr>
            <p:cNvPr id="7" name="object 7"/>
            <p:cNvSpPr/>
            <p:nvPr/>
          </p:nvSpPr>
          <p:spPr>
            <a:xfrm>
              <a:off x="0" y="6801866"/>
              <a:ext cx="4617085" cy="3485515"/>
            </a:xfrm>
            <a:custGeom>
              <a:avLst/>
              <a:gdLst/>
              <a:ahLst/>
              <a:cxnLst/>
              <a:rect l="l" t="t" r="r" b="b"/>
              <a:pathLst>
                <a:path w="4617085" h="3485515">
                  <a:moveTo>
                    <a:pt x="1392351" y="0"/>
                  </a:moveTo>
                  <a:lnTo>
                    <a:pt x="0" y="1391813"/>
                  </a:lnTo>
                  <a:lnTo>
                    <a:pt x="0" y="3485132"/>
                  </a:lnTo>
                  <a:lnTo>
                    <a:pt x="4354500" y="3485132"/>
                  </a:lnTo>
                  <a:lnTo>
                    <a:pt x="4616551" y="3222979"/>
                  </a:lnTo>
                  <a:lnTo>
                    <a:pt x="1392351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0" y="4062768"/>
              <a:ext cx="1925955" cy="3851910"/>
            </a:xfrm>
            <a:custGeom>
              <a:avLst/>
              <a:gdLst/>
              <a:ahLst/>
              <a:cxnLst/>
              <a:rect l="l" t="t" r="r" b="b"/>
              <a:pathLst>
                <a:path w="1925955" h="3851909">
                  <a:moveTo>
                    <a:pt x="0" y="0"/>
                  </a:moveTo>
                  <a:lnTo>
                    <a:pt x="0" y="3851856"/>
                  </a:lnTo>
                  <a:lnTo>
                    <a:pt x="1925929" y="1925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398988" y="4813998"/>
              <a:ext cx="1518767" cy="27810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62461" y="5221732"/>
              <a:ext cx="2624810" cy="35913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256149" y="6086729"/>
              <a:ext cx="1179880" cy="322313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634136" y="6060618"/>
              <a:ext cx="1554276" cy="34875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475169" y="6459982"/>
              <a:ext cx="2051202" cy="279946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9096591" y="6052248"/>
              <a:ext cx="526415" cy="278130"/>
            </a:xfrm>
            <a:custGeom>
              <a:avLst/>
              <a:gdLst/>
              <a:ahLst/>
              <a:cxnLst/>
              <a:rect l="l" t="t" r="r" b="b"/>
              <a:pathLst>
                <a:path w="526415" h="278129">
                  <a:moveTo>
                    <a:pt x="42189" y="0"/>
                  </a:moveTo>
                  <a:lnTo>
                    <a:pt x="0" y="0"/>
                  </a:lnTo>
                  <a:lnTo>
                    <a:pt x="0" y="274751"/>
                  </a:lnTo>
                  <a:lnTo>
                    <a:pt x="42189" y="274751"/>
                  </a:lnTo>
                  <a:lnTo>
                    <a:pt x="42189" y="0"/>
                  </a:lnTo>
                  <a:close/>
                </a:path>
                <a:path w="526415" h="278129">
                  <a:moveTo>
                    <a:pt x="234073" y="142900"/>
                  </a:moveTo>
                  <a:lnTo>
                    <a:pt x="223888" y="100291"/>
                  </a:lnTo>
                  <a:lnTo>
                    <a:pt x="179019" y="75044"/>
                  </a:lnTo>
                  <a:lnTo>
                    <a:pt x="162331" y="73990"/>
                  </a:lnTo>
                  <a:lnTo>
                    <a:pt x="153060" y="74295"/>
                  </a:lnTo>
                  <a:lnTo>
                    <a:pt x="109321" y="84709"/>
                  </a:lnTo>
                  <a:lnTo>
                    <a:pt x="90995" y="93167"/>
                  </a:lnTo>
                  <a:lnTo>
                    <a:pt x="104813" y="127330"/>
                  </a:lnTo>
                  <a:lnTo>
                    <a:pt x="113525" y="123240"/>
                  </a:lnTo>
                  <a:lnTo>
                    <a:pt x="121488" y="119748"/>
                  </a:lnTo>
                  <a:lnTo>
                    <a:pt x="160820" y="110667"/>
                  </a:lnTo>
                  <a:lnTo>
                    <a:pt x="171310" y="110667"/>
                  </a:lnTo>
                  <a:lnTo>
                    <a:pt x="192722" y="146405"/>
                  </a:lnTo>
                  <a:lnTo>
                    <a:pt x="192722" y="150850"/>
                  </a:lnTo>
                  <a:lnTo>
                    <a:pt x="192379" y="150876"/>
                  </a:lnTo>
                  <a:lnTo>
                    <a:pt x="192379" y="184670"/>
                  </a:lnTo>
                  <a:lnTo>
                    <a:pt x="184848" y="223050"/>
                  </a:lnTo>
                  <a:lnTo>
                    <a:pt x="143903" y="241261"/>
                  </a:lnTo>
                  <a:lnTo>
                    <a:pt x="135089" y="241261"/>
                  </a:lnTo>
                  <a:lnTo>
                    <a:pt x="128257" y="239369"/>
                  </a:lnTo>
                  <a:lnTo>
                    <a:pt x="118605" y="231775"/>
                  </a:lnTo>
                  <a:lnTo>
                    <a:pt x="116205" y="225780"/>
                  </a:lnTo>
                  <a:lnTo>
                    <a:pt x="116230" y="217233"/>
                  </a:lnTo>
                  <a:lnTo>
                    <a:pt x="144678" y="188506"/>
                  </a:lnTo>
                  <a:lnTo>
                    <a:pt x="192379" y="184670"/>
                  </a:lnTo>
                  <a:lnTo>
                    <a:pt x="192379" y="150876"/>
                  </a:lnTo>
                  <a:lnTo>
                    <a:pt x="146062" y="153504"/>
                  </a:lnTo>
                  <a:lnTo>
                    <a:pt x="97193" y="169684"/>
                  </a:lnTo>
                  <a:lnTo>
                    <a:pt x="74510" y="202565"/>
                  </a:lnTo>
                  <a:lnTo>
                    <a:pt x="72999" y="217233"/>
                  </a:lnTo>
                  <a:lnTo>
                    <a:pt x="73533" y="226961"/>
                  </a:lnTo>
                  <a:lnTo>
                    <a:pt x="91668" y="263118"/>
                  </a:lnTo>
                  <a:lnTo>
                    <a:pt x="128816" y="277698"/>
                  </a:lnTo>
                  <a:lnTo>
                    <a:pt x="137718" y="278104"/>
                  </a:lnTo>
                  <a:lnTo>
                    <a:pt x="145910" y="277876"/>
                  </a:lnTo>
                  <a:lnTo>
                    <a:pt x="193459" y="258762"/>
                  </a:lnTo>
                  <a:lnTo>
                    <a:pt x="200113" y="246608"/>
                  </a:lnTo>
                  <a:lnTo>
                    <a:pt x="200837" y="274751"/>
                  </a:lnTo>
                  <a:lnTo>
                    <a:pt x="234073" y="274751"/>
                  </a:lnTo>
                  <a:lnTo>
                    <a:pt x="234073" y="246608"/>
                  </a:lnTo>
                  <a:lnTo>
                    <a:pt x="234073" y="241261"/>
                  </a:lnTo>
                  <a:lnTo>
                    <a:pt x="234073" y="184670"/>
                  </a:lnTo>
                  <a:lnTo>
                    <a:pt x="234073" y="142900"/>
                  </a:lnTo>
                  <a:close/>
                </a:path>
                <a:path w="526415" h="278129">
                  <a:moveTo>
                    <a:pt x="525995" y="76669"/>
                  </a:moveTo>
                  <a:lnTo>
                    <a:pt x="482879" y="76669"/>
                  </a:lnTo>
                  <a:lnTo>
                    <a:pt x="454660" y="183324"/>
                  </a:lnTo>
                  <a:lnTo>
                    <a:pt x="452882" y="190246"/>
                  </a:lnTo>
                  <a:lnTo>
                    <a:pt x="451154" y="197091"/>
                  </a:lnTo>
                  <a:lnTo>
                    <a:pt x="448614" y="207441"/>
                  </a:lnTo>
                  <a:lnTo>
                    <a:pt x="447878" y="204724"/>
                  </a:lnTo>
                  <a:lnTo>
                    <a:pt x="446265" y="198907"/>
                  </a:lnTo>
                  <a:lnTo>
                    <a:pt x="444588" y="193268"/>
                  </a:lnTo>
                  <a:lnTo>
                    <a:pt x="442861" y="187845"/>
                  </a:lnTo>
                  <a:lnTo>
                    <a:pt x="428726" y="141871"/>
                  </a:lnTo>
                  <a:lnTo>
                    <a:pt x="408698" y="76669"/>
                  </a:lnTo>
                  <a:lnTo>
                    <a:pt x="368261" y="76669"/>
                  </a:lnTo>
                  <a:lnTo>
                    <a:pt x="331571" y="191947"/>
                  </a:lnTo>
                  <a:lnTo>
                    <a:pt x="330073" y="197091"/>
                  </a:lnTo>
                  <a:lnTo>
                    <a:pt x="327240" y="207619"/>
                  </a:lnTo>
                  <a:lnTo>
                    <a:pt x="326542" y="204724"/>
                  </a:lnTo>
                  <a:lnTo>
                    <a:pt x="326161" y="203250"/>
                  </a:lnTo>
                  <a:lnTo>
                    <a:pt x="324421" y="196227"/>
                  </a:lnTo>
                  <a:lnTo>
                    <a:pt x="322846" y="190004"/>
                  </a:lnTo>
                  <a:lnTo>
                    <a:pt x="321056" y="183248"/>
                  </a:lnTo>
                  <a:lnTo>
                    <a:pt x="293255" y="76669"/>
                  </a:lnTo>
                  <a:lnTo>
                    <a:pt x="249567" y="76669"/>
                  </a:lnTo>
                  <a:lnTo>
                    <a:pt x="304063" y="274408"/>
                  </a:lnTo>
                  <a:lnTo>
                    <a:pt x="345998" y="274408"/>
                  </a:lnTo>
                  <a:lnTo>
                    <a:pt x="367474" y="207619"/>
                  </a:lnTo>
                  <a:lnTo>
                    <a:pt x="381749" y="163233"/>
                  </a:lnTo>
                  <a:lnTo>
                    <a:pt x="383311" y="158546"/>
                  </a:lnTo>
                  <a:lnTo>
                    <a:pt x="384708" y="153911"/>
                  </a:lnTo>
                  <a:lnTo>
                    <a:pt x="386016" y="149009"/>
                  </a:lnTo>
                  <a:lnTo>
                    <a:pt x="387959" y="141871"/>
                  </a:lnTo>
                  <a:lnTo>
                    <a:pt x="394144" y="162572"/>
                  </a:lnTo>
                  <a:lnTo>
                    <a:pt x="428294" y="274408"/>
                  </a:lnTo>
                  <a:lnTo>
                    <a:pt x="471322" y="274408"/>
                  </a:lnTo>
                  <a:lnTo>
                    <a:pt x="489826" y="207441"/>
                  </a:lnTo>
                  <a:lnTo>
                    <a:pt x="525995" y="7666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1210691" y="2143023"/>
            <a:ext cx="8410575" cy="10541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200" dirty="0"/>
              <a:t>Investigation</a:t>
            </a:r>
            <a:r>
              <a:rPr spc="190" dirty="0"/>
              <a:t> </a:t>
            </a:r>
            <a:r>
              <a:rPr spc="215" dirty="0"/>
              <a:t>Process</a:t>
            </a:r>
          </a:p>
        </p:txBody>
      </p:sp>
      <p:pic>
        <p:nvPicPr>
          <p:cNvPr id="16" name="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895646" y="4003218"/>
            <a:ext cx="3335909" cy="348754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005813" y="4402582"/>
            <a:ext cx="1590598" cy="358965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6098590" y="4822368"/>
            <a:ext cx="2721851" cy="269735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8361667" y="5651043"/>
            <a:ext cx="1234808" cy="269735"/>
          </a:xfrm>
          <a:prstGeom prst="rect">
            <a:avLst/>
          </a:prstGeom>
        </p:spPr>
      </p:pic>
      <p:sp>
        <p:nvSpPr>
          <p:cNvPr id="20" name="object 20"/>
          <p:cNvSpPr txBox="1"/>
          <p:nvPr/>
        </p:nvSpPr>
        <p:spPr>
          <a:xfrm>
            <a:off x="3996816" y="3914000"/>
            <a:ext cx="5627370" cy="29038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78435" algn="r">
              <a:lnSpc>
                <a:spcPct val="100000"/>
              </a:lnSpc>
              <a:spcBef>
                <a:spcPts val="100"/>
              </a:spcBef>
            </a:pPr>
            <a:r>
              <a:rPr sz="270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7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65" dirty="0">
                <a:latin typeface="Microsoft Sans Serif"/>
                <a:cs typeface="Microsoft Sans Serif"/>
              </a:rPr>
              <a:t>investigation</a:t>
            </a:r>
            <a:r>
              <a:rPr sz="2700" spc="-10" dirty="0">
                <a:latin typeface="Microsoft Sans Serif"/>
                <a:cs typeface="Microsoft Sans Serif"/>
              </a:rPr>
              <a:t> </a:t>
            </a:r>
            <a:r>
              <a:rPr sz="2700" spc="40" dirty="0">
                <a:latin typeface="Microsoft Sans Serif"/>
                <a:cs typeface="Microsoft Sans Serif"/>
              </a:rPr>
              <a:t>process</a:t>
            </a:r>
            <a:r>
              <a:rPr sz="2700" spc="20" dirty="0">
                <a:latin typeface="Microsoft Sans Serif"/>
                <a:cs typeface="Microsoft Sans Serif"/>
              </a:rPr>
              <a:t> </a:t>
            </a:r>
            <a:r>
              <a:rPr sz="27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involves </a:t>
            </a:r>
            <a:r>
              <a:rPr sz="2700" spc="-7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gathering</a:t>
            </a:r>
            <a:r>
              <a:rPr sz="27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evidence</a:t>
            </a:r>
            <a:r>
              <a:rPr sz="27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80" dirty="0">
                <a:solidFill>
                  <a:srgbClr val="FFFFFF"/>
                </a:solidFill>
                <a:latin typeface="Microsoft Sans Serif"/>
                <a:cs typeface="Microsoft Sans Serif"/>
              </a:rPr>
              <a:t>from</a:t>
            </a:r>
            <a:r>
              <a:rPr sz="270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25" dirty="0">
                <a:latin typeface="Microsoft Sans Serif"/>
                <a:cs typeface="Microsoft Sans Serif"/>
              </a:rPr>
              <a:t>ﬂight</a:t>
            </a:r>
            <a:r>
              <a:rPr sz="2700" spc="-25" dirty="0">
                <a:latin typeface="Microsoft Sans Serif"/>
                <a:cs typeface="Microsoft Sans Serif"/>
              </a:rPr>
              <a:t> </a:t>
            </a:r>
            <a:r>
              <a:rPr sz="2700" spc="90" dirty="0">
                <a:latin typeface="Microsoft Sans Serif"/>
                <a:cs typeface="Microsoft Sans Serif"/>
              </a:rPr>
              <a:t>data </a:t>
            </a:r>
            <a:r>
              <a:rPr sz="2700" spc="-705" dirty="0">
                <a:latin typeface="Microsoft Sans Serif"/>
                <a:cs typeface="Microsoft Sans Serif"/>
              </a:rPr>
              <a:t> </a:t>
            </a:r>
            <a:r>
              <a:rPr sz="2700" spc="70" dirty="0">
                <a:latin typeface="Microsoft Sans Serif"/>
                <a:cs typeface="Microsoft Sans Serif"/>
              </a:rPr>
              <a:t>recorders</a:t>
            </a:r>
            <a:r>
              <a:rPr sz="27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, </a:t>
            </a:r>
            <a:r>
              <a:rPr sz="2700" spc="65" dirty="0">
                <a:latin typeface="Microsoft Sans Serif"/>
                <a:cs typeface="Microsoft Sans Serif"/>
              </a:rPr>
              <a:t>witness </a:t>
            </a:r>
            <a:r>
              <a:rPr sz="2700" spc="40" dirty="0">
                <a:latin typeface="Microsoft Sans Serif"/>
                <a:cs typeface="Microsoft Sans Serif"/>
              </a:rPr>
              <a:t>accounts</a:t>
            </a:r>
            <a:r>
              <a:rPr sz="27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, </a:t>
            </a:r>
            <a:r>
              <a:rPr sz="270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and </a:t>
            </a:r>
            <a:r>
              <a:rPr sz="27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70" dirty="0">
                <a:latin typeface="Microsoft Sans Serif"/>
                <a:cs typeface="Microsoft Sans Serif"/>
              </a:rPr>
              <a:t>forensic </a:t>
            </a:r>
            <a:r>
              <a:rPr sz="2700" spc="10" dirty="0">
                <a:latin typeface="Microsoft Sans Serif"/>
                <a:cs typeface="Microsoft Sans Serif"/>
              </a:rPr>
              <a:t>analysis</a:t>
            </a:r>
            <a:r>
              <a:rPr sz="27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. </a:t>
            </a:r>
            <a:r>
              <a:rPr sz="27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It </a:t>
            </a:r>
            <a:r>
              <a:rPr sz="27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requires </a:t>
            </a:r>
            <a:r>
              <a:rPr sz="27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collaboration </a:t>
            </a:r>
            <a:r>
              <a:rPr sz="270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between </a:t>
            </a:r>
            <a:r>
              <a:rPr sz="2700" spc="75" dirty="0">
                <a:latin typeface="Microsoft Sans Serif"/>
                <a:cs typeface="Microsoft Sans Serif"/>
              </a:rPr>
              <a:t>aviation </a:t>
            </a:r>
            <a:r>
              <a:rPr sz="2700" spc="80" dirty="0">
                <a:latin typeface="Microsoft Sans Serif"/>
                <a:cs typeface="Microsoft Sans Serif"/>
              </a:rPr>
              <a:t> </a:t>
            </a:r>
            <a:r>
              <a:rPr sz="2700" spc="65" dirty="0">
                <a:latin typeface="Microsoft Sans Serif"/>
                <a:cs typeface="Microsoft Sans Serif"/>
              </a:rPr>
              <a:t>experts</a:t>
            </a:r>
            <a:r>
              <a:rPr sz="27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,</a:t>
            </a:r>
            <a:r>
              <a:rPr sz="27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45" dirty="0">
                <a:latin typeface="Microsoft Sans Serif"/>
                <a:cs typeface="Microsoft Sans Serif"/>
              </a:rPr>
              <a:t>engineers</a:t>
            </a:r>
            <a:r>
              <a:rPr sz="27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,</a:t>
            </a:r>
            <a:r>
              <a:rPr sz="27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27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60" dirty="0">
                <a:latin typeface="Microsoft Sans Serif"/>
                <a:cs typeface="Microsoft Sans Serif"/>
              </a:rPr>
              <a:t>law</a:t>
            </a:r>
            <a:endParaRPr sz="2700">
              <a:latin typeface="Microsoft Sans Serif"/>
              <a:cs typeface="Microsoft Sans Serif"/>
            </a:endParaRPr>
          </a:p>
          <a:p>
            <a:pPr marR="5715" algn="r">
              <a:lnSpc>
                <a:spcPts val="3225"/>
              </a:lnSpc>
            </a:pPr>
            <a:r>
              <a:rPr sz="2700" spc="95" dirty="0">
                <a:latin typeface="Microsoft Sans Serif"/>
                <a:cs typeface="Microsoft Sans Serif"/>
              </a:rPr>
              <a:t>enforcement</a:t>
            </a:r>
            <a:r>
              <a:rPr sz="27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.</a:t>
            </a:r>
            <a:endParaRPr sz="2700">
              <a:latin typeface="Microsoft Sans Serif"/>
              <a:cs typeface="Microsoft Sans Serif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5610047" y="3650094"/>
            <a:ext cx="4048125" cy="95250"/>
          </a:xfrm>
          <a:custGeom>
            <a:avLst/>
            <a:gdLst/>
            <a:ahLst/>
            <a:cxnLst/>
            <a:rect l="l" t="t" r="r" b="b"/>
            <a:pathLst>
              <a:path w="4048125" h="95250">
                <a:moveTo>
                  <a:pt x="4048125" y="0"/>
                </a:moveTo>
                <a:lnTo>
                  <a:pt x="0" y="0"/>
                </a:lnTo>
                <a:lnTo>
                  <a:pt x="0" y="95250"/>
                </a:lnTo>
                <a:lnTo>
                  <a:pt x="4048125" y="95250"/>
                </a:lnTo>
                <a:lnTo>
                  <a:pt x="4048125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2" name="object 22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1092751" y="3321647"/>
            <a:ext cx="6372161" cy="637213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289186" y="0"/>
            <a:ext cx="3388360" cy="1694180"/>
          </a:xfrm>
          <a:custGeom>
            <a:avLst/>
            <a:gdLst/>
            <a:ahLst/>
            <a:cxnLst/>
            <a:rect l="l" t="t" r="r" b="b"/>
            <a:pathLst>
              <a:path w="3388359" h="1694180">
                <a:moveTo>
                  <a:pt x="3388256" y="0"/>
                </a:moveTo>
                <a:lnTo>
                  <a:pt x="0" y="0"/>
                </a:lnTo>
                <a:lnTo>
                  <a:pt x="1694128" y="1694128"/>
                </a:lnTo>
                <a:lnTo>
                  <a:pt x="3388256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3157500"/>
            <a:ext cx="1786889" cy="3476625"/>
            <a:chOff x="0" y="3157500"/>
            <a:chExt cx="1786889" cy="3476625"/>
          </a:xfrm>
        </p:grpSpPr>
        <p:sp>
          <p:nvSpPr>
            <p:cNvPr id="4" name="object 4"/>
            <p:cNvSpPr/>
            <p:nvPr/>
          </p:nvSpPr>
          <p:spPr>
            <a:xfrm>
              <a:off x="0" y="3695255"/>
              <a:ext cx="1786889" cy="2939415"/>
            </a:xfrm>
            <a:custGeom>
              <a:avLst/>
              <a:gdLst/>
              <a:ahLst/>
              <a:cxnLst/>
              <a:rect l="l" t="t" r="r" b="b"/>
              <a:pathLst>
                <a:path w="1786889" h="2939415">
                  <a:moveTo>
                    <a:pt x="586065" y="0"/>
                  </a:moveTo>
                  <a:lnTo>
                    <a:pt x="0" y="586065"/>
                  </a:lnTo>
                  <a:lnTo>
                    <a:pt x="0" y="2890554"/>
                  </a:lnTo>
                  <a:lnTo>
                    <a:pt x="48314" y="2938868"/>
                  </a:lnTo>
                  <a:lnTo>
                    <a:pt x="1786623" y="1200556"/>
                  </a:lnTo>
                  <a:lnTo>
                    <a:pt x="586065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3157500"/>
              <a:ext cx="681355" cy="1314450"/>
            </a:xfrm>
            <a:custGeom>
              <a:avLst/>
              <a:gdLst/>
              <a:ahLst/>
              <a:cxnLst/>
              <a:rect l="l" t="t" r="r" b="b"/>
              <a:pathLst>
                <a:path w="681355" h="1314450">
                  <a:moveTo>
                    <a:pt x="48314" y="0"/>
                  </a:moveTo>
                  <a:lnTo>
                    <a:pt x="0" y="48313"/>
                  </a:lnTo>
                  <a:lnTo>
                    <a:pt x="0" y="1313909"/>
                  </a:lnTo>
                  <a:lnTo>
                    <a:pt x="681107" y="632802"/>
                  </a:lnTo>
                  <a:lnTo>
                    <a:pt x="48314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0" y="0"/>
            <a:ext cx="8515985" cy="10288270"/>
            <a:chOff x="0" y="0"/>
            <a:chExt cx="8515985" cy="10288270"/>
          </a:xfrm>
        </p:grpSpPr>
        <p:sp>
          <p:nvSpPr>
            <p:cNvPr id="7" name="object 7"/>
            <p:cNvSpPr/>
            <p:nvPr/>
          </p:nvSpPr>
          <p:spPr>
            <a:xfrm>
              <a:off x="2067496" y="1714995"/>
              <a:ext cx="6448425" cy="6448425"/>
            </a:xfrm>
            <a:custGeom>
              <a:avLst/>
              <a:gdLst/>
              <a:ahLst/>
              <a:cxnLst/>
              <a:rect l="l" t="t" r="r" b="b"/>
              <a:pathLst>
                <a:path w="6448425" h="6448425">
                  <a:moveTo>
                    <a:pt x="3224212" y="0"/>
                  </a:moveTo>
                  <a:lnTo>
                    <a:pt x="0" y="3225469"/>
                  </a:lnTo>
                  <a:lnTo>
                    <a:pt x="3224212" y="6448425"/>
                  </a:lnTo>
                  <a:lnTo>
                    <a:pt x="6448425" y="3225469"/>
                  </a:lnTo>
                  <a:lnTo>
                    <a:pt x="3224212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477497" y="5512498"/>
              <a:ext cx="2990850" cy="2990850"/>
            </a:xfrm>
            <a:custGeom>
              <a:avLst/>
              <a:gdLst/>
              <a:ahLst/>
              <a:cxnLst/>
              <a:rect l="l" t="t" r="r" b="b"/>
              <a:pathLst>
                <a:path w="2990850" h="2990850">
                  <a:moveTo>
                    <a:pt x="2798622" y="0"/>
                  </a:moveTo>
                  <a:lnTo>
                    <a:pt x="0" y="2796120"/>
                  </a:lnTo>
                  <a:lnTo>
                    <a:pt x="194729" y="2990850"/>
                  </a:lnTo>
                  <a:lnTo>
                    <a:pt x="2990850" y="192239"/>
                  </a:lnTo>
                  <a:lnTo>
                    <a:pt x="2798622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5232019"/>
              <a:ext cx="5320563" cy="5055743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4753495" cy="4615561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814184">
              <a:lnSpc>
                <a:spcPct val="100000"/>
              </a:lnSpc>
              <a:spcBef>
                <a:spcPts val="100"/>
              </a:spcBef>
            </a:pPr>
            <a:r>
              <a:rPr spc="509" dirty="0"/>
              <a:t>Human</a:t>
            </a:r>
            <a:r>
              <a:rPr spc="170" dirty="0"/>
              <a:t> </a:t>
            </a:r>
            <a:r>
              <a:rPr spc="200" dirty="0"/>
              <a:t>Factors</a:t>
            </a:r>
          </a:p>
        </p:txBody>
      </p:sp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273405" y="2933395"/>
            <a:ext cx="1871218" cy="358978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507284" y="3353180"/>
            <a:ext cx="1234808" cy="348767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1631549" y="3353180"/>
            <a:ext cx="2459863" cy="269735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1234864" y="4581220"/>
            <a:ext cx="2846895" cy="358635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4891385" y="4581220"/>
            <a:ext cx="956056" cy="359143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9531223" y="4992636"/>
            <a:ext cx="1474736" cy="356793"/>
          </a:xfrm>
          <a:prstGeom prst="rect">
            <a:avLst/>
          </a:prstGeom>
        </p:spPr>
      </p:pic>
      <p:sp>
        <p:nvSpPr>
          <p:cNvPr id="18" name="object 18"/>
          <p:cNvSpPr txBox="1"/>
          <p:nvPr/>
        </p:nvSpPr>
        <p:spPr>
          <a:xfrm>
            <a:off x="9489173" y="2854388"/>
            <a:ext cx="6955155" cy="2494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700" spc="-90" dirty="0">
                <a:solidFill>
                  <a:srgbClr val="FFFFFF"/>
                </a:solidFill>
                <a:latin typeface="Verdana"/>
                <a:cs typeface="Verdana"/>
              </a:rPr>
              <a:t>Huma</a:t>
            </a:r>
            <a:r>
              <a:rPr sz="2700" spc="-70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2700" spc="-2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00" spc="-85" dirty="0">
                <a:solidFill>
                  <a:srgbClr val="FFFFFF"/>
                </a:solidFill>
                <a:latin typeface="Verdana"/>
                <a:cs typeface="Verdana"/>
              </a:rPr>
              <a:t>factor</a:t>
            </a:r>
            <a:r>
              <a:rPr sz="2700" spc="-90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2700" spc="-2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00" spc="-85" dirty="0">
                <a:solidFill>
                  <a:srgbClr val="FFFFFF"/>
                </a:solidFill>
                <a:latin typeface="Verdana"/>
                <a:cs typeface="Verdana"/>
              </a:rPr>
              <a:t>such</a:t>
            </a:r>
            <a:r>
              <a:rPr sz="2700" spc="-24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00" spc="-125" dirty="0">
                <a:solidFill>
                  <a:srgbClr val="FFFFFF"/>
                </a:solidFill>
                <a:latin typeface="Verdana"/>
                <a:cs typeface="Verdana"/>
              </a:rPr>
              <a:t>as</a:t>
            </a:r>
            <a:r>
              <a:rPr sz="2700" spc="-2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00" spc="-55" dirty="0">
                <a:latin typeface="Verdana"/>
                <a:cs typeface="Verdana"/>
              </a:rPr>
              <a:t>pilot</a:t>
            </a:r>
            <a:r>
              <a:rPr sz="2700" spc="-250" dirty="0">
                <a:latin typeface="Verdana"/>
                <a:cs typeface="Verdana"/>
              </a:rPr>
              <a:t> </a:t>
            </a:r>
            <a:r>
              <a:rPr sz="2700" spc="-100" dirty="0">
                <a:latin typeface="Verdana"/>
                <a:cs typeface="Verdana"/>
              </a:rPr>
              <a:t>fatigu</a:t>
            </a:r>
            <a:r>
              <a:rPr sz="2700" spc="-120" dirty="0">
                <a:latin typeface="Verdana"/>
                <a:cs typeface="Verdana"/>
              </a:rPr>
              <a:t>e</a:t>
            </a:r>
            <a:r>
              <a:rPr sz="2700" spc="-280" dirty="0">
                <a:solidFill>
                  <a:srgbClr val="FFFFFF"/>
                </a:solidFill>
                <a:latin typeface="Verdana"/>
                <a:cs typeface="Verdana"/>
              </a:rPr>
              <a:t>,  </a:t>
            </a:r>
            <a:r>
              <a:rPr sz="2700" spc="-95" dirty="0">
                <a:latin typeface="Verdana"/>
                <a:cs typeface="Verdana"/>
              </a:rPr>
              <a:t>trainin</a:t>
            </a:r>
            <a:r>
              <a:rPr sz="2700" spc="-110" dirty="0">
                <a:latin typeface="Verdana"/>
                <a:cs typeface="Verdana"/>
              </a:rPr>
              <a:t>g</a:t>
            </a:r>
            <a:r>
              <a:rPr sz="2700" spc="-285" dirty="0">
                <a:solidFill>
                  <a:srgbClr val="FFFFFF"/>
                </a:solidFill>
                <a:latin typeface="Verdana"/>
                <a:cs typeface="Verdana"/>
              </a:rPr>
              <a:t>,</a:t>
            </a:r>
            <a:r>
              <a:rPr sz="2700" spc="-2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00" spc="-70" dirty="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sz="2700" spc="-25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00" spc="-80" dirty="0">
                <a:latin typeface="Verdana"/>
                <a:cs typeface="Verdana"/>
              </a:rPr>
              <a:t>communication</a:t>
            </a:r>
            <a:r>
              <a:rPr sz="2700" spc="-250" dirty="0">
                <a:latin typeface="Verdana"/>
                <a:cs typeface="Verdana"/>
              </a:rPr>
              <a:t> </a:t>
            </a:r>
            <a:r>
              <a:rPr sz="2700" spc="-114" dirty="0">
                <a:solidFill>
                  <a:srgbClr val="FFFFFF"/>
                </a:solidFill>
                <a:latin typeface="Verdana"/>
                <a:cs typeface="Verdana"/>
              </a:rPr>
              <a:t>play</a:t>
            </a:r>
            <a:r>
              <a:rPr sz="2700" spc="-2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00" spc="-90" dirty="0">
                <a:solidFill>
                  <a:srgbClr val="FFFFFF"/>
                </a:solidFill>
                <a:latin typeface="Verdana"/>
                <a:cs typeface="Verdana"/>
              </a:rPr>
              <a:t>a  </a:t>
            </a:r>
            <a:r>
              <a:rPr sz="2700" spc="-100" dirty="0">
                <a:solidFill>
                  <a:srgbClr val="FFFFFF"/>
                </a:solidFill>
                <a:latin typeface="Verdana"/>
                <a:cs typeface="Verdana"/>
              </a:rPr>
              <a:t>signiﬁcant</a:t>
            </a:r>
            <a:r>
              <a:rPr sz="2700" spc="-24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00" spc="-55" dirty="0">
                <a:solidFill>
                  <a:srgbClr val="FFFFFF"/>
                </a:solidFill>
                <a:latin typeface="Verdana"/>
                <a:cs typeface="Verdana"/>
              </a:rPr>
              <a:t>role</a:t>
            </a:r>
            <a:r>
              <a:rPr sz="2700" spc="-2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00" spc="-40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2700" spc="-80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2700" spc="-2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00" spc="-75" dirty="0">
                <a:solidFill>
                  <a:srgbClr val="FFFFFF"/>
                </a:solidFill>
                <a:latin typeface="Verdana"/>
                <a:cs typeface="Verdana"/>
              </a:rPr>
              <a:t>airplane</a:t>
            </a:r>
            <a:r>
              <a:rPr sz="2700" spc="-2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00" spc="-95" dirty="0">
                <a:solidFill>
                  <a:srgbClr val="FFFFFF"/>
                </a:solidFill>
                <a:latin typeface="Verdana"/>
                <a:cs typeface="Verdana"/>
              </a:rPr>
              <a:t>crash</a:t>
            </a:r>
            <a:r>
              <a:rPr sz="2700" spc="-2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00" spc="-100" dirty="0">
                <a:solidFill>
                  <a:srgbClr val="FFFFFF"/>
                </a:solidFill>
                <a:latin typeface="Verdana"/>
                <a:cs typeface="Verdana"/>
              </a:rPr>
              <a:t>incidents.  </a:t>
            </a:r>
            <a:r>
              <a:rPr sz="2700" spc="-80" dirty="0">
                <a:solidFill>
                  <a:srgbClr val="FFFFFF"/>
                </a:solidFill>
                <a:latin typeface="Verdana"/>
                <a:cs typeface="Verdana"/>
              </a:rPr>
              <a:t>Understanding</a:t>
            </a:r>
            <a:r>
              <a:rPr sz="2700" spc="-2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00" spc="-100" dirty="0">
                <a:solidFill>
                  <a:srgbClr val="FFFFFF"/>
                </a:solidFill>
                <a:latin typeface="Verdana"/>
                <a:cs typeface="Verdana"/>
              </a:rPr>
              <a:t>these</a:t>
            </a:r>
            <a:r>
              <a:rPr sz="2700" spc="-24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00" spc="-85" dirty="0">
                <a:solidFill>
                  <a:srgbClr val="FFFFFF"/>
                </a:solidFill>
                <a:latin typeface="Verdana"/>
                <a:cs typeface="Verdana"/>
              </a:rPr>
              <a:t>factors</a:t>
            </a:r>
            <a:r>
              <a:rPr sz="2700" spc="-24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00" spc="-95" dirty="0">
                <a:solidFill>
                  <a:srgbClr val="FFFFFF"/>
                </a:solidFill>
                <a:latin typeface="Verdana"/>
                <a:cs typeface="Verdana"/>
              </a:rPr>
              <a:t>is</a:t>
            </a:r>
            <a:r>
              <a:rPr sz="2700" spc="-24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00" spc="-95" dirty="0">
                <a:solidFill>
                  <a:srgbClr val="FFFFFF"/>
                </a:solidFill>
                <a:latin typeface="Verdana"/>
                <a:cs typeface="Verdana"/>
              </a:rPr>
              <a:t>essential</a:t>
            </a:r>
            <a:r>
              <a:rPr sz="2700" spc="-2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00" spc="-40" dirty="0">
                <a:solidFill>
                  <a:srgbClr val="FFFFFF"/>
                </a:solidFill>
                <a:latin typeface="Verdana"/>
                <a:cs typeface="Verdana"/>
              </a:rPr>
              <a:t>for </a:t>
            </a:r>
            <a:r>
              <a:rPr sz="2700" spc="-9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00" spc="-100" dirty="0">
                <a:solidFill>
                  <a:srgbClr val="FFFFFF"/>
                </a:solidFill>
                <a:latin typeface="Verdana"/>
                <a:cs typeface="Verdana"/>
              </a:rPr>
              <a:t>improvin</a:t>
            </a:r>
            <a:r>
              <a:rPr sz="2700" spc="-110" dirty="0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sz="2700" spc="-229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00" spc="-55" dirty="0">
                <a:latin typeface="Verdana"/>
                <a:cs typeface="Verdana"/>
              </a:rPr>
              <a:t>pilot</a:t>
            </a:r>
            <a:r>
              <a:rPr sz="2700" spc="-250" dirty="0">
                <a:latin typeface="Verdana"/>
                <a:cs typeface="Verdana"/>
              </a:rPr>
              <a:t> </a:t>
            </a:r>
            <a:r>
              <a:rPr sz="2700" spc="-75" dirty="0">
                <a:latin typeface="Verdana"/>
                <a:cs typeface="Verdana"/>
              </a:rPr>
              <a:t>performance</a:t>
            </a:r>
            <a:r>
              <a:rPr sz="2700" spc="-260" dirty="0">
                <a:latin typeface="Verdana"/>
                <a:cs typeface="Verdana"/>
              </a:rPr>
              <a:t> </a:t>
            </a:r>
            <a:r>
              <a:rPr sz="2700" spc="-70" dirty="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sz="2700" spc="-25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00" spc="-114" dirty="0">
                <a:latin typeface="Verdana"/>
                <a:cs typeface="Verdana"/>
              </a:rPr>
              <a:t>safety  </a:t>
            </a:r>
            <a:r>
              <a:rPr sz="2700" spc="-80" dirty="0">
                <a:latin typeface="Verdana"/>
                <a:cs typeface="Verdana"/>
              </a:rPr>
              <a:t>protocols</a:t>
            </a:r>
            <a:r>
              <a:rPr sz="2700" spc="-80" dirty="0">
                <a:solidFill>
                  <a:srgbClr val="FFFFFF"/>
                </a:solidFill>
                <a:latin typeface="Verdana"/>
                <a:cs typeface="Verdana"/>
              </a:rPr>
              <a:t>.</a:t>
            </a:r>
            <a:endParaRPr sz="2700">
              <a:latin typeface="Verdana"/>
              <a:cs typeface="Verdana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9447301" y="2571013"/>
            <a:ext cx="3571875" cy="95250"/>
          </a:xfrm>
          <a:custGeom>
            <a:avLst/>
            <a:gdLst/>
            <a:ahLst/>
            <a:cxnLst/>
            <a:rect l="l" t="t" r="r" b="b"/>
            <a:pathLst>
              <a:path w="3571875" h="95250">
                <a:moveTo>
                  <a:pt x="3571875" y="0"/>
                </a:moveTo>
                <a:lnTo>
                  <a:pt x="0" y="0"/>
                </a:lnTo>
                <a:lnTo>
                  <a:pt x="0" y="95250"/>
                </a:lnTo>
                <a:lnTo>
                  <a:pt x="3571875" y="95250"/>
                </a:lnTo>
                <a:lnTo>
                  <a:pt x="3571875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1371783" y="0"/>
            <a:ext cx="3476625" cy="1929764"/>
            <a:chOff x="11371783" y="0"/>
            <a:chExt cx="3476625" cy="1929764"/>
          </a:xfrm>
        </p:grpSpPr>
        <p:sp>
          <p:nvSpPr>
            <p:cNvPr id="3" name="object 3"/>
            <p:cNvSpPr/>
            <p:nvPr/>
          </p:nvSpPr>
          <p:spPr>
            <a:xfrm>
              <a:off x="11907024" y="0"/>
              <a:ext cx="2941955" cy="1929764"/>
            </a:xfrm>
            <a:custGeom>
              <a:avLst/>
              <a:gdLst/>
              <a:ahLst/>
              <a:cxnLst/>
              <a:rect l="l" t="t" r="r" b="b"/>
              <a:pathLst>
                <a:path w="2941955" h="1929764">
                  <a:moveTo>
                    <a:pt x="2749660" y="0"/>
                  </a:moveTo>
                  <a:lnTo>
                    <a:pt x="729140" y="0"/>
                  </a:lnTo>
                  <a:lnTo>
                    <a:pt x="0" y="729118"/>
                  </a:lnTo>
                  <a:lnTo>
                    <a:pt x="1203058" y="1929688"/>
                  </a:lnTo>
                  <a:lnTo>
                    <a:pt x="2941382" y="191427"/>
                  </a:lnTo>
                  <a:lnTo>
                    <a:pt x="2749660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1371783" y="0"/>
              <a:ext cx="1454785" cy="824230"/>
            </a:xfrm>
            <a:custGeom>
              <a:avLst/>
              <a:gdLst/>
              <a:ahLst/>
              <a:cxnLst/>
              <a:rect l="l" t="t" r="r" b="b"/>
              <a:pathLst>
                <a:path w="1454784" h="824230">
                  <a:moveTo>
                    <a:pt x="1454454" y="0"/>
                  </a:moveTo>
                  <a:lnTo>
                    <a:pt x="191374" y="0"/>
                  </a:lnTo>
                  <a:lnTo>
                    <a:pt x="0" y="191375"/>
                  </a:lnTo>
                  <a:lnTo>
                    <a:pt x="630288" y="824165"/>
                  </a:lnTo>
                  <a:lnTo>
                    <a:pt x="1454454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0" y="0"/>
            <a:ext cx="6746875" cy="7459345"/>
            <a:chOff x="0" y="0"/>
            <a:chExt cx="6746875" cy="7459345"/>
          </a:xfrm>
        </p:grpSpPr>
        <p:sp>
          <p:nvSpPr>
            <p:cNvPr id="6" name="object 6"/>
            <p:cNvSpPr/>
            <p:nvPr/>
          </p:nvSpPr>
          <p:spPr>
            <a:xfrm>
              <a:off x="5334279" y="0"/>
              <a:ext cx="1412240" cy="1219200"/>
            </a:xfrm>
            <a:custGeom>
              <a:avLst/>
              <a:gdLst/>
              <a:ahLst/>
              <a:cxnLst/>
              <a:rect l="l" t="t" r="r" b="b"/>
              <a:pathLst>
                <a:path w="1412240" h="1219200">
                  <a:moveTo>
                    <a:pt x="1412224" y="0"/>
                  </a:moveTo>
                  <a:lnTo>
                    <a:pt x="1025754" y="0"/>
                  </a:lnTo>
                  <a:lnTo>
                    <a:pt x="0" y="1026667"/>
                  </a:lnTo>
                  <a:lnTo>
                    <a:pt x="192227" y="1218907"/>
                  </a:lnTo>
                  <a:lnTo>
                    <a:pt x="1412224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881782" y="605548"/>
              <a:ext cx="3476625" cy="3476625"/>
            </a:xfrm>
            <a:custGeom>
              <a:avLst/>
              <a:gdLst/>
              <a:ahLst/>
              <a:cxnLst/>
              <a:rect l="l" t="t" r="r" b="b"/>
              <a:pathLst>
                <a:path w="3476625" h="3476625">
                  <a:moveTo>
                    <a:pt x="1739557" y="0"/>
                  </a:moveTo>
                  <a:lnTo>
                    <a:pt x="0" y="1738312"/>
                  </a:lnTo>
                  <a:lnTo>
                    <a:pt x="1739557" y="3476625"/>
                  </a:lnTo>
                  <a:lnTo>
                    <a:pt x="3476612" y="1738312"/>
                  </a:lnTo>
                  <a:lnTo>
                    <a:pt x="1739557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0" y="1010552"/>
              <a:ext cx="4470400" cy="6448425"/>
            </a:xfrm>
            <a:custGeom>
              <a:avLst/>
              <a:gdLst/>
              <a:ahLst/>
              <a:cxnLst/>
              <a:rect l="l" t="t" r="r" b="b"/>
              <a:pathLst>
                <a:path w="4470400" h="6448425">
                  <a:moveTo>
                    <a:pt x="1247238" y="0"/>
                  </a:moveTo>
                  <a:lnTo>
                    <a:pt x="0" y="1247239"/>
                  </a:lnTo>
                  <a:lnTo>
                    <a:pt x="0" y="5202156"/>
                  </a:lnTo>
                  <a:lnTo>
                    <a:pt x="1247239" y="6448424"/>
                  </a:lnTo>
                  <a:lnTo>
                    <a:pt x="4470196" y="3225468"/>
                  </a:lnTo>
                  <a:lnTo>
                    <a:pt x="1247238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/>
          <p:nvPr/>
        </p:nvSpPr>
        <p:spPr>
          <a:xfrm>
            <a:off x="13284327" y="0"/>
            <a:ext cx="5003800" cy="5329555"/>
          </a:xfrm>
          <a:custGeom>
            <a:avLst/>
            <a:gdLst/>
            <a:ahLst/>
            <a:cxnLst/>
            <a:rect l="l" t="t" r="r" b="b"/>
            <a:pathLst>
              <a:path w="5003800" h="5329555">
                <a:moveTo>
                  <a:pt x="4344879" y="0"/>
                </a:moveTo>
                <a:lnTo>
                  <a:pt x="2105120" y="0"/>
                </a:lnTo>
                <a:lnTo>
                  <a:pt x="0" y="2103512"/>
                </a:lnTo>
                <a:lnTo>
                  <a:pt x="3225419" y="5328982"/>
                </a:lnTo>
                <a:lnTo>
                  <a:pt x="5003722" y="3549320"/>
                </a:lnTo>
                <a:lnTo>
                  <a:pt x="5003722" y="658832"/>
                </a:lnTo>
                <a:lnTo>
                  <a:pt x="4344879" y="0"/>
                </a:lnTo>
                <a:close/>
              </a:path>
            </a:pathLst>
          </a:custGeom>
          <a:solidFill>
            <a:srgbClr val="484C6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66168" y="0"/>
            <a:ext cx="4335145" cy="2166620"/>
          </a:xfrm>
          <a:custGeom>
            <a:avLst/>
            <a:gdLst/>
            <a:ahLst/>
            <a:cxnLst/>
            <a:rect l="l" t="t" r="r" b="b"/>
            <a:pathLst>
              <a:path w="4335145" h="2166620">
                <a:moveTo>
                  <a:pt x="4334653" y="0"/>
                </a:moveTo>
                <a:lnTo>
                  <a:pt x="0" y="0"/>
                </a:lnTo>
                <a:lnTo>
                  <a:pt x="2167328" y="2166479"/>
                </a:lnTo>
                <a:lnTo>
                  <a:pt x="4334653" y="0"/>
                </a:lnTo>
                <a:close/>
              </a:path>
            </a:pathLst>
          </a:custGeom>
          <a:solidFill>
            <a:srgbClr val="484C68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1" name="object 1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10468" y="4498098"/>
            <a:ext cx="5671794" cy="468655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588764" y="5574423"/>
            <a:ext cx="3016999" cy="468871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609669" y="5576824"/>
            <a:ext cx="2974124" cy="363080"/>
          </a:xfrm>
          <a:prstGeom prst="rect">
            <a:avLst/>
          </a:prstGeom>
        </p:spPr>
      </p:pic>
      <p:sp>
        <p:nvSpPr>
          <p:cNvPr id="14" name="object 1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ctr">
              <a:lnSpc>
                <a:spcPct val="100600"/>
              </a:lnSpc>
              <a:spcBef>
                <a:spcPts val="100"/>
              </a:spcBef>
            </a:pPr>
            <a:r>
              <a:rPr spc="-100" dirty="0"/>
              <a:t>Decoding</a:t>
            </a:r>
            <a:r>
              <a:rPr spc="-315" dirty="0"/>
              <a:t> </a:t>
            </a:r>
            <a:r>
              <a:rPr spc="-85" dirty="0"/>
              <a:t>airplane</a:t>
            </a:r>
            <a:r>
              <a:rPr spc="-315" dirty="0"/>
              <a:t> </a:t>
            </a:r>
            <a:r>
              <a:rPr spc="-110" dirty="0"/>
              <a:t>crash</a:t>
            </a:r>
            <a:r>
              <a:rPr spc="-315" dirty="0"/>
              <a:t> </a:t>
            </a:r>
            <a:r>
              <a:rPr spc="-95" dirty="0"/>
              <a:t>incidents</a:t>
            </a:r>
            <a:r>
              <a:rPr spc="-320" dirty="0"/>
              <a:t> </a:t>
            </a:r>
            <a:r>
              <a:rPr spc="-80" dirty="0"/>
              <a:t>i</a:t>
            </a:r>
            <a:r>
              <a:rPr spc="-145" dirty="0"/>
              <a:t>s</a:t>
            </a:r>
            <a:r>
              <a:rPr spc="-320" dirty="0"/>
              <a:t> </a:t>
            </a:r>
            <a:r>
              <a:rPr spc="-95" dirty="0"/>
              <a:t>crucial</a:t>
            </a:r>
            <a:r>
              <a:rPr spc="-315" dirty="0"/>
              <a:t> </a:t>
            </a:r>
            <a:r>
              <a:rPr spc="-40" dirty="0"/>
              <a:t>for  </a:t>
            </a:r>
            <a:r>
              <a:rPr spc="-120" dirty="0">
                <a:solidFill>
                  <a:srgbClr val="000000"/>
                </a:solidFill>
              </a:rPr>
              <a:t>preventing </a:t>
            </a:r>
            <a:r>
              <a:rPr spc="-80" dirty="0">
                <a:solidFill>
                  <a:srgbClr val="000000"/>
                </a:solidFill>
              </a:rPr>
              <a:t>future </a:t>
            </a:r>
            <a:r>
              <a:rPr spc="-145" dirty="0">
                <a:solidFill>
                  <a:srgbClr val="000000"/>
                </a:solidFill>
              </a:rPr>
              <a:t>tragedies</a:t>
            </a:r>
            <a:r>
              <a:rPr spc="-145" dirty="0"/>
              <a:t>. </a:t>
            </a:r>
            <a:r>
              <a:rPr spc="-215" dirty="0"/>
              <a:t>By </a:t>
            </a:r>
            <a:r>
              <a:rPr spc="-145" dirty="0"/>
              <a:t>analyzing </a:t>
            </a:r>
            <a:r>
              <a:rPr spc="-100" dirty="0"/>
              <a:t>the </a:t>
            </a:r>
            <a:r>
              <a:rPr spc="-95" dirty="0"/>
              <a:t> </a:t>
            </a:r>
            <a:r>
              <a:rPr spc="-114" dirty="0"/>
              <a:t>various </a:t>
            </a:r>
            <a:r>
              <a:rPr spc="-110" dirty="0"/>
              <a:t>elements </a:t>
            </a:r>
            <a:r>
              <a:rPr spc="-150" dirty="0"/>
              <a:t>involved, </a:t>
            </a:r>
            <a:r>
              <a:rPr spc="-120" dirty="0"/>
              <a:t>we </a:t>
            </a:r>
            <a:r>
              <a:rPr spc="-114" dirty="0"/>
              <a:t>can </a:t>
            </a:r>
            <a:r>
              <a:rPr spc="-110" dirty="0"/>
              <a:t>improve </a:t>
            </a:r>
            <a:r>
              <a:rPr spc="-105" dirty="0"/>
              <a:t> </a:t>
            </a:r>
            <a:r>
              <a:rPr spc="-114" dirty="0">
                <a:solidFill>
                  <a:srgbClr val="000000"/>
                </a:solidFill>
              </a:rPr>
              <a:t>aviation</a:t>
            </a:r>
            <a:r>
              <a:rPr spc="-315" dirty="0">
                <a:solidFill>
                  <a:srgbClr val="000000"/>
                </a:solidFill>
              </a:rPr>
              <a:t> </a:t>
            </a:r>
            <a:r>
              <a:rPr spc="-145" dirty="0">
                <a:solidFill>
                  <a:srgbClr val="000000"/>
                </a:solidFill>
              </a:rPr>
              <a:t>safety</a:t>
            </a:r>
            <a:r>
              <a:rPr spc="-345" dirty="0">
                <a:solidFill>
                  <a:srgbClr val="000000"/>
                </a:solidFill>
              </a:rPr>
              <a:t> </a:t>
            </a:r>
            <a:r>
              <a:rPr spc="-75" dirty="0"/>
              <a:t>and</a:t>
            </a:r>
            <a:r>
              <a:rPr spc="-315" dirty="0"/>
              <a:t> </a:t>
            </a:r>
            <a:r>
              <a:rPr spc="-135" dirty="0"/>
              <a:t>strive</a:t>
            </a:r>
            <a:r>
              <a:rPr spc="-315" dirty="0"/>
              <a:t> </a:t>
            </a:r>
            <a:r>
              <a:rPr spc="-45" dirty="0"/>
              <a:t>fo</a:t>
            </a:r>
            <a:r>
              <a:rPr spc="-35" dirty="0"/>
              <a:t>r</a:t>
            </a:r>
            <a:r>
              <a:rPr spc="-340" dirty="0"/>
              <a:t> </a:t>
            </a:r>
            <a:r>
              <a:rPr spc="-90" dirty="0">
                <a:solidFill>
                  <a:srgbClr val="000000"/>
                </a:solidFill>
              </a:rPr>
              <a:t>zero</a:t>
            </a:r>
            <a:r>
              <a:rPr spc="-315" dirty="0">
                <a:solidFill>
                  <a:srgbClr val="000000"/>
                </a:solidFill>
              </a:rPr>
              <a:t> </a:t>
            </a:r>
            <a:r>
              <a:rPr spc="-105" dirty="0">
                <a:solidFill>
                  <a:srgbClr val="000000"/>
                </a:solidFill>
              </a:rPr>
              <a:t>accident</a:t>
            </a:r>
            <a:r>
              <a:rPr spc="-125" dirty="0">
                <a:solidFill>
                  <a:srgbClr val="000000"/>
                </a:solidFill>
              </a:rPr>
              <a:t>s</a:t>
            </a:r>
            <a:r>
              <a:rPr spc="-350" dirty="0"/>
              <a:t>.</a:t>
            </a:r>
          </a:p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6276289" y="1922767"/>
            <a:ext cx="5046980" cy="1168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500" spc="415" dirty="0"/>
              <a:t>Conclusion</a:t>
            </a:r>
            <a:endParaRPr sz="7500"/>
          </a:p>
        </p:txBody>
      </p:sp>
      <p:sp>
        <p:nvSpPr>
          <p:cNvPr id="16" name="object 16"/>
          <p:cNvSpPr/>
          <p:nvPr/>
        </p:nvSpPr>
        <p:spPr>
          <a:xfrm>
            <a:off x="7179474" y="3677386"/>
            <a:ext cx="3914775" cy="95250"/>
          </a:xfrm>
          <a:custGeom>
            <a:avLst/>
            <a:gdLst/>
            <a:ahLst/>
            <a:cxnLst/>
            <a:rect l="l" t="t" r="r" b="b"/>
            <a:pathLst>
              <a:path w="3914775" h="95250">
                <a:moveTo>
                  <a:pt x="3914775" y="0"/>
                </a:moveTo>
                <a:lnTo>
                  <a:pt x="0" y="0"/>
                </a:lnTo>
                <a:lnTo>
                  <a:pt x="0" y="95250"/>
                </a:lnTo>
                <a:lnTo>
                  <a:pt x="3914775" y="95250"/>
                </a:lnTo>
                <a:lnTo>
                  <a:pt x="3914775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087194" y="1084999"/>
            <a:ext cx="16201390" cy="7596505"/>
            <a:chOff x="2087194" y="1084999"/>
            <a:chExt cx="16201390" cy="7596505"/>
          </a:xfrm>
        </p:grpSpPr>
        <p:sp>
          <p:nvSpPr>
            <p:cNvPr id="3" name="object 3"/>
            <p:cNvSpPr/>
            <p:nvPr/>
          </p:nvSpPr>
          <p:spPr>
            <a:xfrm>
              <a:off x="11162754" y="2232507"/>
              <a:ext cx="7125334" cy="6448425"/>
            </a:xfrm>
            <a:custGeom>
              <a:avLst/>
              <a:gdLst/>
              <a:ahLst/>
              <a:cxnLst/>
              <a:rect l="l" t="t" r="r" b="b"/>
              <a:pathLst>
                <a:path w="7125334" h="6448425">
                  <a:moveTo>
                    <a:pt x="2941358" y="3780802"/>
                  </a:moveTo>
                  <a:lnTo>
                    <a:pt x="1740814" y="2580246"/>
                  </a:lnTo>
                  <a:lnTo>
                    <a:pt x="0" y="4318559"/>
                  </a:lnTo>
                  <a:lnTo>
                    <a:pt x="1203058" y="5519115"/>
                  </a:lnTo>
                  <a:lnTo>
                    <a:pt x="2941358" y="3780802"/>
                  </a:lnTo>
                  <a:close/>
                </a:path>
                <a:path w="7125334" h="6448425">
                  <a:moveTo>
                    <a:pt x="7125284" y="1241806"/>
                  </a:moveTo>
                  <a:lnTo>
                    <a:pt x="5883935" y="0"/>
                  </a:lnTo>
                  <a:lnTo>
                    <a:pt x="2659799" y="3225457"/>
                  </a:lnTo>
                  <a:lnTo>
                    <a:pt x="5883948" y="6448412"/>
                  </a:lnTo>
                  <a:lnTo>
                    <a:pt x="7125284" y="5207584"/>
                  </a:lnTo>
                  <a:lnTo>
                    <a:pt x="7125284" y="1241806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9902507" y="3247504"/>
              <a:ext cx="3096260" cy="3399154"/>
            </a:xfrm>
            <a:custGeom>
              <a:avLst/>
              <a:gdLst/>
              <a:ahLst/>
              <a:cxnLst/>
              <a:rect l="l" t="t" r="r" b="b"/>
              <a:pathLst>
                <a:path w="3096259" h="3399154">
                  <a:moveTo>
                    <a:pt x="2990786" y="192227"/>
                  </a:moveTo>
                  <a:lnTo>
                    <a:pt x="2798635" y="0"/>
                  </a:lnTo>
                  <a:lnTo>
                    <a:pt x="0" y="2796121"/>
                  </a:lnTo>
                  <a:lnTo>
                    <a:pt x="194716" y="2990850"/>
                  </a:lnTo>
                  <a:lnTo>
                    <a:pt x="2990786" y="192227"/>
                  </a:lnTo>
                  <a:close/>
                </a:path>
                <a:path w="3096259" h="3399154">
                  <a:moveTo>
                    <a:pt x="3096069" y="1660283"/>
                  </a:moveTo>
                  <a:lnTo>
                    <a:pt x="2463304" y="1027493"/>
                  </a:lnTo>
                  <a:lnTo>
                    <a:pt x="724992" y="2765806"/>
                  </a:lnTo>
                  <a:lnTo>
                    <a:pt x="1357782" y="3398596"/>
                  </a:lnTo>
                  <a:lnTo>
                    <a:pt x="3096069" y="1660283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9145003" y="1084999"/>
              <a:ext cx="1771650" cy="1771650"/>
            </a:xfrm>
            <a:custGeom>
              <a:avLst/>
              <a:gdLst/>
              <a:ahLst/>
              <a:cxnLst/>
              <a:rect l="l" t="t" r="r" b="b"/>
              <a:pathLst>
                <a:path w="1771650" h="1771650">
                  <a:moveTo>
                    <a:pt x="884567" y="0"/>
                  </a:moveTo>
                  <a:lnTo>
                    <a:pt x="0" y="884580"/>
                  </a:lnTo>
                  <a:lnTo>
                    <a:pt x="884567" y="1771650"/>
                  </a:lnTo>
                  <a:lnTo>
                    <a:pt x="1771650" y="884580"/>
                  </a:lnTo>
                  <a:lnTo>
                    <a:pt x="884567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3107543" y="1084998"/>
              <a:ext cx="3754120" cy="1771650"/>
            </a:xfrm>
            <a:custGeom>
              <a:avLst/>
              <a:gdLst/>
              <a:ahLst/>
              <a:cxnLst/>
              <a:rect l="l" t="t" r="r" b="b"/>
              <a:pathLst>
                <a:path w="3754119" h="1771650">
                  <a:moveTo>
                    <a:pt x="1771650" y="884580"/>
                  </a:moveTo>
                  <a:lnTo>
                    <a:pt x="884555" y="0"/>
                  </a:lnTo>
                  <a:lnTo>
                    <a:pt x="0" y="884580"/>
                  </a:lnTo>
                  <a:lnTo>
                    <a:pt x="884555" y="1771650"/>
                  </a:lnTo>
                  <a:lnTo>
                    <a:pt x="1771650" y="884580"/>
                  </a:lnTo>
                  <a:close/>
                </a:path>
                <a:path w="3754119" h="1771650">
                  <a:moveTo>
                    <a:pt x="3754120" y="884580"/>
                  </a:moveTo>
                  <a:lnTo>
                    <a:pt x="2868295" y="0"/>
                  </a:lnTo>
                  <a:lnTo>
                    <a:pt x="1982470" y="884580"/>
                  </a:lnTo>
                  <a:lnTo>
                    <a:pt x="2868295" y="1771650"/>
                  </a:lnTo>
                  <a:lnTo>
                    <a:pt x="3754120" y="88458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1124996" y="1084999"/>
              <a:ext cx="1771650" cy="1771650"/>
            </a:xfrm>
            <a:custGeom>
              <a:avLst/>
              <a:gdLst/>
              <a:ahLst/>
              <a:cxnLst/>
              <a:rect l="l" t="t" r="r" b="b"/>
              <a:pathLst>
                <a:path w="1771650" h="1771650">
                  <a:moveTo>
                    <a:pt x="887082" y="0"/>
                  </a:moveTo>
                  <a:lnTo>
                    <a:pt x="0" y="884580"/>
                  </a:lnTo>
                  <a:lnTo>
                    <a:pt x="887082" y="1771650"/>
                  </a:lnTo>
                  <a:lnTo>
                    <a:pt x="1771599" y="884580"/>
                  </a:lnTo>
                  <a:lnTo>
                    <a:pt x="887082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087194" y="7117595"/>
              <a:ext cx="7053580" cy="111760"/>
            </a:xfrm>
            <a:custGeom>
              <a:avLst/>
              <a:gdLst/>
              <a:ahLst/>
              <a:cxnLst/>
              <a:rect l="l" t="t" r="r" b="b"/>
              <a:pathLst>
                <a:path w="7053580" h="111759">
                  <a:moveTo>
                    <a:pt x="7053097" y="0"/>
                  </a:moveTo>
                  <a:lnTo>
                    <a:pt x="0" y="0"/>
                  </a:lnTo>
                  <a:lnTo>
                    <a:pt x="0" y="111422"/>
                  </a:lnTo>
                  <a:lnTo>
                    <a:pt x="7053097" y="111422"/>
                  </a:lnTo>
                  <a:lnTo>
                    <a:pt x="7053097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2303961" y="4153370"/>
            <a:ext cx="6576695" cy="235204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5250" spc="595" dirty="0"/>
              <a:t>Thanks</a:t>
            </a:r>
            <a:endParaRPr sz="1525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</TotalTime>
  <Words>170</Words>
  <Application>Microsoft Office PowerPoint</Application>
  <PresentationFormat>Custom</PresentationFormat>
  <Paragraphs>14</Paragraphs>
  <Slides>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8" baseType="lpstr">
      <vt:lpstr>Office Theme</vt:lpstr>
      <vt:lpstr>Airplane Crash   Analysis</vt:lpstr>
      <vt:lpstr>Introduction</vt:lpstr>
      <vt:lpstr>Types of Incidents</vt:lpstr>
      <vt:lpstr>Investigation Process</vt:lpstr>
      <vt:lpstr>Human Factors</vt:lpstr>
      <vt:lpstr>Conclusion</vt:lpstr>
      <vt:lpstr>Thanks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Airplane Crash   Analysis</dc:title>
  <cp:lastModifiedBy>User</cp:lastModifiedBy>
  <cp:revision>1</cp:revision>
  <dcterms:created xsi:type="dcterms:W3CDTF">2024-04-29T10:49:06Z</dcterms:created>
  <dcterms:modified xsi:type="dcterms:W3CDTF">2024-05-02T03:29:33Z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2024-04-29T00:00:00Z</vt:filetime>
  </property>
  <property fmtid="{D5CDD505-2E9C-101B-9397-08002B2CF9AE}" pid="3" name="Creator">
    <vt:lpwstr>Chromium</vt:lpwstr>
  </property>
  <property fmtid="{D5CDD505-2E9C-101B-9397-08002B2CF9AE}" pid="4" name="LastSaved">
    <vt:filetime>2024-04-29T00:00:00Z</vt:filetime>
  </property>
</Properties>
</file>